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3" d="100"/>
          <a:sy n="83" d="100"/>
        </p:scale>
        <p:origin x="658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Historical Introduction to Medical Microbiology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Cell Biology: Prokaryotic vs Eukaryotic Cells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Nutritional Factors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Carbon source: Carbohydrates, proteins, lipids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Nitrogen source: Amino acids, nitrates, ammonia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Minerals: Fe, Mg, Ca, K, Na, Zn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Growth factors: Vitamins (Biotin, B12)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Water: Essential for all metabolic reactions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Environmental Factors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Temperature: Psychrophiles (0-20°C), Mesophiles (20-45°C), Thermophiles (45-80°C)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pH: Most bacteria prefer pH 6.5-7.5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Moisture: Essential for growth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Oxygen: Obligate aerobes, Facultative anaerobes, Obligate anaerobes, Microaerophiles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Osmotic pressure: Halophiles tolerate high salinity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Types of Light Microscopes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Simple Microscope: Single lens; limited magnification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Compound Microscope: Two lens systems; magnification up to 1000-1500x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Phase Contrast: For viewing transparent living organisms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Fluorescence Microscope: Uses UV light to detect fluorescent dyes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Dark Field Microscope: For very small organisms like spirochetes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Main Parts of the Light Microscope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Eyepiece (Ocular): 10x or 15x magnification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Objective Lenses: 4x (Scanning), 10x (Low), 40x (High), 100x (Oil immersion)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Stage: Holds glass slides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Illuminator: Light source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Diaphragm: Controls light intensity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Fine/Coarse Adjustment: Focus control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Sample Collection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Criteria: Before antibiotics, aseptic technique, sterile container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Sample types: Blood, urine, stool, sputum, throat swabs, wound swabs, body fluids (CSF, pleural)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Transport: Use appropriate transport media if delay expected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Labeling: Patient name, date, sample type, collection site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Identifying microscope parts and proper adjustment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Using Oil Immersion objective (100x)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Aseptic clinical sample collection techniques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Preparing smears from various specimens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Infection, Sterilization &amp; Culture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Modes of Spread, Disinfection Methods &amp; Media Classification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Infection and Modes of Spread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Definition: Invasion and multiplication of pathogenic microorganisms in body tissues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By source: Endogenous (normal flora) vs Exogenous (external)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By duration: Acute, Chronic, Latent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By location: Localized, Systemic, Focal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By severity: Subclinical, Mild, Severe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Modes: Contact, Airborne, Vehicle-borne, Vector-borne, Vertical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Sterilization vs Disinfection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STERILIZATION: Destruction of ALL microbial life including spores (Autoclave, Radiation, Filtration)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DISINFECTION: Kills pathogenic organisms; may not kill spores (70% Alcohol, Formaldehyde, Chlorine)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ANTISEPSIS: Cleansing of living tissues (skin, wounds) - Betadine, Chlorhexidine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SANITIZATION: Reduces microbial numbers to safe levels - Soap and water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Methods of Sterilization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PHYSICAL: Moist heat (Autoclave 121°C, 15-20 min, 15 psi)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PHYSICAL: Dry heat (Hot air oven 160-180°C, 1-2 hours)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PHYSICAL: Filtration (0.22 μm or 0.45 μm for heat-sensitive liquids)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PHYSICAL: Radiation (UV, Gamma rays, X-rays)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CHEMICAL: Gases (Ethylene Oxide ETO for heat-sensitive items)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CHEMICAL: Liquids (Glutaraldehyde 2%, Formaldehyde, Hydrogen Peroxide)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Definition of Microbiology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Scientific study of microscopic organisms invisible to the naked eye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Includes: Bacteria, Fungi, Viruses, Parasites, and Protozoa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Fundamental to understanding infectious diseases and prevention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Critical for anesthesia techniques where infection control is paramount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Culture Media - Classification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By composition: Natural (Blood Agar), Synthetic (Minimal Medium), Semi-synthetic (Nutrient Agar)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By consistency: Solid (Agar plates), Liquid (Nutrient Broth), Semi-solid (Motility Medium)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By function: Basic (Nutrient Agar), Differential (MacConkey), Selective (MSA), Enriched (Blood Agar)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Importance: Isolation, diagnosis, antibiotic sensitivity testing, vaccine production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Using the autoclave for instrument sterilization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Preparing culture media (Nutrient Agar, Blood Agar)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Identifying sterilization equipment: Autoclave, Hot Air Oven, UV Lamp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Inoculating samples onto different media types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Gram Positive Cocci: Streptococcus &amp; Staphylococcus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Gram Stain, Hemolysis Patterns &amp; Pathogenic Species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Gram Stain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Most important differential stain in microbiology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Positive: Retain crystal violet, appear deep purple (thick peptidoglycan)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Negative: Lose crystal violet, take Safranin, appear pink/red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Steps: Crystal Violet → Iodine (Mordant) → Decolorizer → Safranin (Counterstain)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Streptococcus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Spherical bacteria in chains; Gram positive; non-motile; non-spore forming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Upper respiratory tract, mouth, intestines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ALPHA hemolysis: Partial - green halo (S. pneumoniae, S. viridans)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BETA hemolysis: Complete - clear halo (S. pyogenes Group A, S. agalactiae Group B)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GAMMA: No hemolysis (S. faecalis / Enterococcus)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Toxins: Erythrogenic toxin, Streptolysin O &amp; S, Hyaluronidase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Sensitive to Penicillin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Staphylococcus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Spherical bacteria in clusters; Gram positive; non-motile; non-spore forming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Skin, nose, axilla, perineum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aureus: Most virulent; Coagulase (+); golden-yellow colonies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epidermidis: Coagulase (-); skin flora; opportunistic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saprophyticus: Coagulase (-); causes UTIs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Toxins: Enterotoxins (food poisoning), Exfoliative toxin (SSSS), TSST-1, Leukocidin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MRSA: Methicillin-Resistant S. aureus - major hospital pathogen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Performing Gram stain on clinical specimens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Preparing smears and microscopic examination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Culturing on Blood Agar and determining hemolysis type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Catalase Test: Staph (+), Strep (-)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Coagulase Test: S. aureus (+)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Mannitol Salt Agar (MSA): S. aureus ferments mannitol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Gram Negative Cocci &amp; Mycobacterium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Neisseria, M. tuberculosis, M. leprae &amp; Acid-Fast Stain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Neisseria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Kidney-shaped diplococci; Gram negative; non-motile; obligate aerobes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Human genital tract and pharynx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N. gonorrhoeae: Gonorrhea, pharyngitis, ophthalmia neonatorum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N. meningitidis: Meningococcal meningitis, Waterhouse-Friderichsen syndrome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Very fragile outside body; killed by drying, heat, disinfectants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Culture: Chocolate Agar or Thayer-Martin Agar; 5-10% CO2, 37°C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Oxidase Test: Positive (+)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Mycobacterium tuberculosis (T.B Bacilli)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Straight or slightly curved rods; 3-4 μm long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Very slow growth (Generation time: 12-24 hours)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Requires special media: Lowenstein-Jensen (LJ) Medium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Humans are the only reservoir; spread via respiratory droplets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Toxins: Cord factor, Sulfatides, Lipoarabinomannan (LAM)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Resistant to ordinary dyes (mycolic acid), drying, acids, alkalis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Diseases: Pulmonary TB, Lymphadenitis, Bone TB, Meningeal TB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Vaccine: BCG (Bacille Calmette-Guerin)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Historical Development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1676 - Antonie van Leeuwenhoek: First to observe microorganisms; called them 'Animalcules'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1861 - Louis Pasteur: Proved Germ Theory; disproved Spontaneous Generation; developed Pasteurization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1876 - Robert Koch: Established Koch's Postulates; discovered M. tuberculosis and B. anthracis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1928 - Alexander Fleming: Discovered Penicillin from Penicillium notatum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1983 - Kary Mullis: Invented PCR (Polymerase Chain Reaction)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Mycobacterium leprae (Leprosy Bacilli)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Straight rods; acid-fast; cannot be cultured in vitro (obligate intracellular)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Humans and armadillos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Disease: Leprosy - Two forms: Tuberculoid (TT) and Lepromatous (LL)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Treatment: Multi-Drug Therapy (MDT) - Dapsone, Rifampicin, Clofazimine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Ziehl-Neelsen (ZN) Stain for acid-fast bacilli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Culture on Lowenstein-Jensen Medium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Oxidase test for Neisseria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Chocolate Agar and Thayer-Martin Agar culture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Antibiotic sensitivity testing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Clostridium &amp; Corynebacterium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Anaerobic Spore-Formers, Toxins &amp; Diphtheria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Clostridium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Large rods; Gram positive; obligate anaerobes; spore-forming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Soil, water, human and animal intestines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C. tetani: Tetanospasmin → Tetanus (muscle spasms, lockjaw)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C. botulinum: Botulinum toxin → Botulism (flaccid paralysis)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C. perfringens: Alpha toxin → Gas gangrene, food poisoning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C. difficile: Toxin A &amp; B → Pseudomembranous colitis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Theater risk: Contaminated wounds, need for autoclave sterilization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Corynebacterium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Pleomorphic rods; Gram positive; non-motile; aerobic; non-spore forming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C. diphtheriae: Causes Diphtheria - gray pseudomembrane in throat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Toxin: Inhibits protein synthesis by inactivating EF-2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Carriers: Asymptomatic individuals who spread the bacteria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Vaccine: DPT or DTaP (Diphtheria, Pertussis, Tetanus)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C. jeikeium: Nosocomial opportunistic infections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Ziehl-Neelsen stain for Mycobacterium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Culturing Clostridium on Blood Agar in anaerobic jar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Culturing Corynebacterium on Tellurite Blood Agar or Loeffler Medium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Elek test for Diphtheria toxin detection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Albert stain: Shows Volutin granules (metachromatic granules)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Enterobacteriaceae: E. coli &amp; Klebsiella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Enteric Bacteria, Pathogenic Strains &amp; ESBL Resistance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Family Enterobacteriaceae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Largest family of pathogenic bacteria; over 40 genera and 1500 species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 rods; non-spore forming; motile or non-motile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Aerobic or facultative anaerobic; ferment glucose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Possess Antigen H (flagella), Antigen O (somatic), Antigen K (capsular)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Escherichia coli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 rod; motile; ferments lactose; normal flora of large intestine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ETEC: Traveler's diarrhea (LT &amp; ST toxins)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EPEC: Infantile diarrhea (A/E lesion)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EHEC: Bloody diarrhea, HUS (Shiga-like toxin / Verotoxin) - O157:H7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EIEC: Dysentery (intracellular invasion)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EAEC: Chronic diarrhea (stacked brick adherence)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UPEC: Urinary tract infections (P fimbriae)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Klebsiella pneumoniae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 rod; non-motile; thick polysaccharide capsule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Large mucoid colonies on media; strong lactose fermenter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Diseases: Lobar pneumonia, septicemia, UTI, wound infections, meningitis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ESBL: Extended-Spectrum Beta-Lactamase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KPC: Klebsiella pneumoniae Carbapenemase - highly resistant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Relationship with Other Sciences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Biochemistry: Metabolic reactions of microbes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Immunology: Host response to microbial infection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Pharmacology: Development of antibiotics and vaccines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Genetics: Microbial genetic engineering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Pathology: Understanding disease mechanisms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Anesthesia: Infection prevention in operating theaters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MacConkey Agar: E. coli and Klebsiella ferment lactose (pink colonies)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IMViC test: E. coli (++--), Klebsiella (--++)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Urease test: Klebsiella positive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Antibiotic sensitivity testing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Detection of ESBL and KPC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Salmonella &amp; Shigella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Enteric Pathogens, Food Poisoning &amp; Dysentery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Salmonella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 rods; motile; non-spore forming; non-lactose fermenters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Intestines of poultry, cattle, pigs, and humans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typhi: Typhoid Fever - high fever, headache, rose spots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paratyphi: Paratyphoid fever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typhimurium &amp; S. enteritidis: Gastroenteritis (food poisoning)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Toxins: Endotoxin (LPS), Enterotoxin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Sources: Contaminated food, water, animal feces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Shigella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 rods; NON-MOTILE (distinguishes from Salmonella); non-lactose fermenters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Humans only (no animal reservoir)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dysenteriae: Most virulent; produces Shiga toxin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flexneri: Common in developing countries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S. boydii &amp; S. sonnei: Less virulent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Disease: Bacillary Dysentery - bloody mucoid diarrhea, severe cramps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Very low infectious dose (10-100 organisms)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8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MacConkey Agar and SS Agar (Selective for Salmonella &amp; Shigella)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H2S test: Salmonella produces H2S (black colonies); Shigella does not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Motility test: Salmonella motile; Shigella non-motile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Lysine Decarboxylase: Salmonella positive; Shigella negative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Widal test for typhoid fever diagnosis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Proteus &amp; Pseudomonas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Swarming Motility, Urease &amp; Hospital-Acquired Infections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Proteus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 rods; highly motile (swarming motility); ferments glucose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Soil, water, human intestines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Pathogenicity: UTIs (especially catheterized patients), wound infections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Urease: Hydrolyzes urea → ammonia → stone formation (struvite stones)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Lab: Swarming growth on agar; Urease positive; H2S positive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Pseudomonas (P. aeruginosa)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 rod; motile by polar flagella; obligate aerobe; non-spore forming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Soil, water, hospitals, swimming pools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Nosocomial infections; Cystic Fibrosis lung infections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Burn infections: Green-blue colonies with grape-like odor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Corneal infections in contact lens users; Septicemia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Toxins: Exotoxin A, Endotoxin (LPS), Pyocyanin (blue-green pigment)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Naturally resistant to many antibiotics; treated with Carbapenems or Aminoglycosides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Oxidase test: Pseudomonas positive; Proteus negative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Urease test: Proteus positive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Grape-like odor detection (Pseudomonas)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Swarming motility observation (Proteus)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Vibrionaceae &amp; Vibrio cholerae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Curved Rods, Cholera Toxin &amp; Epidemic Diarrhea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General Characters of Bacterial Cell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Size ranges from 0.5 - 5.0 micrometers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Lack a true nucleus (Prokaryotic)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Cell wall composed primarily of Peptidoglycan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Single circular chromosome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Reproduce by Binary Fission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Some possess Flagella or Pili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Family Vibrionaceae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Curved rods; Gram negative; motile by polar flagella; aerobic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Contain ctx gene (Cholera toxin gene)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Ferment glucose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Vibrio cholerae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Comma-shaped rod; Gram negative; motile by single polar flagellum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Brackish and fresh water; shellfish and fish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Cholera toxin (CT): Subunit A activates Adenylate cyclase → ↑ cAMP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Results: Massive secretion of Cl-, HCO3-, and H2O → Rice-water stools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Differentiation: Comma-shaped, polar flagellum, acid-sensitive, ferments sucrose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TCBS Agar: Yellow colonies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Medical Importance: Epidemic cholera - death within hours from dehydration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Culture on TCBS Agar (yellow colonies)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String test (bacteria form a thread when stretched)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Oxidase test: Positive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Microscopic examination of watery stool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Brucella &amp; Plague Bacilli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Zoonotic Bacteria, Undulant Fever &amp; Bubonic Plague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Brucella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Small Gram negative rods; non-motile; aerobic; non-spore forming; intracellular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Animals (cattle, sheep, goats, pigs)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B. abortus: From cattle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B. melitensis: From goats and sheep (most virulent)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B. suis: From pigs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Disease: Undulant Fever (Brucellosis) - undulating fever, night sweats, joint pain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Diagnosis: Wright test (Agglutination), Blood Agar culture (5-10% CO2), PCR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Plague Bacilli (Yersinia pestis)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Gram negative rod; non-motile; non-spore forming; encapsulated at 37°C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Rodents (rats, squirrels) and their fleas (Xenopsylla cheopis)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Morphology: Short rod with bipolar staining - 'safety pin' appearance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Transmission: Flea bite (Bubonic), Inhalation (Pneumonic - most fatal), Wounds (Septicemic)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Diseases: Bubonic plague (Buboes), Pneumonic plague, Septicemic plague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Virulence: F1 antigen (capsule) and V-W antigen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Wright test for Brucella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Wayson stain for plague (shows bipolar staining)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Blood Agar culture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Antibiotic sensitivity (Streptomycin for plague)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Haemophilus &amp; Bordetella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Fastidious Growth Requirements &amp; Whooping Cough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Haemophilus (H. influenzae)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Small Gram negative rods; non-motile; aerobic or facultative anaerobic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Growth Requirements: Factor X (Hemin) and Factor V (NAD) from blood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Culture: Chocolate Agar (heated blood) or Blood Agar with S. aureus (Satellite phenomenon)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Hib (type b): Most virulent; causes meningitis, epiglottitis, pneumonia, osteomyelitis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Non-typable: Sinusitis, otitis media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Toxin: Polysaccharide capsule (PRP)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Vaccine: Hib vaccine (against the capsule)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Genus Bordetella (B. pertussis)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Small Gram negative rods; non-motile; aerobic; non-spore forming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Habitat: Human upper respiratory tract only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Disease: Whooping Cough (Pertussis) - severe paroxysmal coughing with 'whoop'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Toxins: Pertussis toxin (PT), Adenylate cyclase toxin, Tracheal cytotoxin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Transmission: Respiratory droplets (Airborne)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Vaccine: DTaP or Tdap (Diphtheria, Tetanus, acellular Pertussis)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Prokaryotic vs Eukaryotic Cells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NUCLEUS: Prokaryotic = No membrane (Nucleoid) | Eukaryotic = Double membrane-bound nucleus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ORGANELLES: Prokaryotic = Absent | Eukaryotic = Mitochondria, Golgi, ER, 80S ribosomes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RIBOSOMES: Prokaryotic = 70S | Eukaryotic = 80S (cytoplasmic), 70S (mitochondrial)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CELL WALL: Prokaryotic = Peptidoglycan | Eukaryotic = Cellulose or Chitin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SIZE: Prokaryotic = 1-10 μm | Eukaryotic = 10-100 μm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EXAMPLES: Prokaryotic = Bacteria, Archaea | Eukaryotic = Animal, plant, fungal cells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Culture Haemophilus on Chocolate Agar with CO2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Satellite phenomenon test (H. influenzae grows around S. aureus)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Culture Bordetella on Bordet-Gengou Agar or Regan-Lowe Medium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Latex agglutination test for capsule detection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Fungi - General Characters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Eukaryotic Organisms, Yeasts, Molds &amp; Chitin Cell Wall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General Characters of Fungi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Eukaryotic organisms - different from bacteria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Cell wall contains Chitin (not peptidoglycan)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Nutrition by absorption (not photosynthesis)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Reproduce by spores or budding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Unicellular (Yeasts) or multicellular (Molds)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Pathogenic fungi cause Mycoses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Classification of Fungi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YEASTS: Unicellular; reproduce by budding. Example: Candida albicans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MOLDS: Multicellular (Hyphae); reproduce by spores. Examples: Aspergillus, Penicillium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PATHOGENIC FUNGI: Cause Mycoses (superficial or systemic infections)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KOH 10% preparation to detect Hyphae in clinical specimens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Culture on Sabouraud Dextrose Agar (SDA) - acidic pH 5.6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Germ tube test: Candida albicans forms germ tubes within 2-3 hours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Urease test: Cryptococcus neoformans is positive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14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Pathogenic Fungi &amp; Viruses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Systemic Mycoses, Acellular Entities &amp; Intracellular Parasites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Pathogenic Fungi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Cause superficial (skin) or systemic (deep) infections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Dermatophytes: Trichophyton, Microsporum, Epidermophyton - cause Tinea (Ringworm)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Candida albicans: Oral thrush, vaginitis, systemic infections in immunocompromised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Aspergillus fumigatus: Pulmonary aspergillosis, Aspergilloma (fungus ball in lung)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Cryptococcus neoformans: Meningitis in AIDS patients (yeast with capsule)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Regeneration: Fragmentation, Budding, Spore formation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Transmission: Direct contact, Inhalation of airborne spores, Trauma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Viruses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Acellular entities - not cells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Contain nucleic acid (DNA or RNA) surrounded by protein capsid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Some have lipid envelope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Obligate intracellular parasites - can only replicate inside living cells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Cultural characters: Grown on living cells (Cell culture) - Chicken embryo, Cell lines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Cannot grow on artificial media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Diagnosis: PCR, ELISA for antibodies, Electron microscopy, Hemagglutination test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Ministry of Health Laboratory Use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Viral epidemic surveillance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Vaccine production (Polio, Hepatitis, Influenza)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Infection control programs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Viruses, HIV/AIDS &amp; General Review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Retroviruses, HAART Therapy &amp; Comprehensive Summary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Lab Work - Week 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Introduction to laboratory safety and Biosafety Levels (BSL-1 to BSL-4)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Main equipment: Light microscope, Autoclave, Incubator, Biological Safety Cabinet (BSC)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Glassware: Pipettes, Petri dishes, Test tubes, Slides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Proper handling: Sterilization, cleaning, and maintenance protocols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General Information About Viruses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Structure: Core (nucleic acid) + Capsid (proteins) ± Envelope (phospholipids + glycoproteins)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DNA viruses: Herpes, Hepatitis B, Papilloma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RNA viruses: HIV, Influenza, Hepatitis C, Coronaviruses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Pathogenicity: Attachment to receptors → Cell entry → Replication → Release (Budding or Cell lysis)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Viruses and AIDS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HIV (Human Immunodeficiency Virus): RNA virus belonging to Retroviridae family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Contains Reverse Transcriptase enzyme that converts RNA to DNA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Attacks CD4+ T-helper cells → Immunodeficiency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AIDS (Acquired Immunodeficiency Syndrome): Final stage of HIV infection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Transmission: Blood, sexual fluids, mother-to-child, breast milk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Prevention: Blood screening, condoms, PrEP, avoiding needle sharing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Treatment: HAART (Highly Active Antiretroviral Therapy) - combination of 3 drugs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General Review - Key Points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1. Gram stain and bacterial classification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2. Ziehl-Neelsen stain for Mycobacterium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3. Bacterial growth stages and factors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4. Sterilization and disinfection methods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5. Culture media types and functions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6. Characters of each pathogenic bacterial genus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7. Bacterial toxins (Endotoxin vs Exotoxin)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8. Important vaccines (BCG, DPT, Tetanus, Hib)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9. Antibiotic resistance (MRSA, ESBL, KPC)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10. Fungi and viruses - basic differences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0C2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2926080"/>
            <a:ext cx="137160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560320"/>
            <a:ext cx="2743200" cy="4572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800" b="1">
                <a:solidFill>
                  <a:srgbClr val="00D4FF"/>
                </a:solidFill>
                <a:latin typeface="Calibri"/>
              </a:defRPr>
            </a:pPr>
            <a:r>
              <a:t>WEEK 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3017520"/>
            <a:ext cx="109728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4000" b="1">
                <a:solidFill>
                  <a:srgbClr val="FFFFFF"/>
                </a:solidFill>
                <a:latin typeface="Calibri"/>
              </a:defRPr>
            </a:pPr>
            <a:r>
              <a:t>Bacterial Growth Stages &amp; Light Microscopy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4114800"/>
            <a:ext cx="10972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000">
                <a:solidFill>
                  <a:srgbClr val="A0A0C0"/>
                </a:solidFill>
                <a:latin typeface="Calibri"/>
              </a:defRPr>
            </a:pPr>
            <a:r>
              <a:t>Nutritional Factors, Environmental Factors &amp; Microscope Types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4123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1005840"/>
          </a:xfrm>
          <a:prstGeom prst="rect">
            <a:avLst/>
          </a:prstGeom>
          <a:solidFill>
            <a:srgbClr val="00D4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457200" y="228600"/>
            <a:ext cx="10972800" cy="6400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0F0C29"/>
                </a:solidFill>
                <a:latin typeface="Calibri"/>
              </a:defRPr>
            </a:pPr>
            <a:r>
              <a:t>Bacterial Growth Curve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1280160"/>
            <a:ext cx="11247120" cy="5303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LAG PHASE: Adaptation to medium; no cell division; enzyme synthesis occurs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LOG/EXPONENTIAL PHASE: Rapid binary fission; highest metabolic rate; maximum antibiotic sensitivity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STATIONARY PHASE: Growth rate equals death rate; nutrient depletion; waste accumulation</a:t>
            </a:r>
          </a:p>
          <a:p>
            <a:pPr>
              <a:spcAft>
                <a:spcPts val="800"/>
              </a:spcAft>
              <a:defRPr sz="1600">
                <a:solidFill>
                  <a:srgbClr val="DCDCE8"/>
                </a:solidFill>
                <a:latin typeface="Calibri"/>
              </a:defRPr>
            </a:pPr>
            <a:r>
              <a:t>• DEATH PHASE: Death rate exceeds growth; cell lysis and bacterial breakdown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3828</Words>
  <Application>Microsoft Office PowerPoint</Application>
  <PresentationFormat>شاشة عريضة</PresentationFormat>
  <Paragraphs>411</Paragraphs>
  <Slides>72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72</vt:i4>
      </vt:variant>
    </vt:vector>
  </HeadingPairs>
  <TitlesOfParts>
    <vt:vector size="75" baseType="lpstr">
      <vt:lpstr>Arial</vt:lpstr>
      <vt:lpstr>Calibri</vt:lpstr>
      <vt:lpstr>Office Theme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subject/>
  <dc:creator>Soona</dc:creator>
  <cp:keywords/>
  <dc:description>generated using python-pptx</dc:description>
  <cp:lastModifiedBy>Maher</cp:lastModifiedBy>
  <cp:revision>2</cp:revision>
  <dcterms:created xsi:type="dcterms:W3CDTF">2013-01-27T09:14:16Z</dcterms:created>
  <dcterms:modified xsi:type="dcterms:W3CDTF">2026-09-03T23:12:43Z</dcterms:modified>
  <cp:category/>
</cp:coreProperties>
</file>